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78" r:id="rId6"/>
    <p:sldId id="276" r:id="rId7"/>
    <p:sldId id="267" r:id="rId8"/>
    <p:sldId id="268" r:id="rId9"/>
    <p:sldId id="269" r:id="rId10"/>
    <p:sldId id="272" r:id="rId11"/>
    <p:sldId id="273" r:id="rId12"/>
    <p:sldId id="275" r:id="rId13"/>
    <p:sldId id="280" r:id="rId14"/>
    <p:sldId id="279" r:id="rId15"/>
    <p:sldId id="274" r:id="rId16"/>
  </p:sldIdLst>
  <p:sldSz cx="9144000" cy="5143500" type="screen16x9"/>
  <p:notesSz cx="6858000" cy="9144000"/>
  <p:embeddedFontLst>
    <p:embeddedFont>
      <p:font typeface="Impact" panose="020B0806030902050204" pitchFamily="34" charset="0"/>
      <p:regular r:id="rId18"/>
    </p:embeddedFont>
    <p:embeddedFont>
      <p:font typeface="Oswald Light" panose="00000400000000000000" pitchFamily="2" charset="0"/>
      <p:regular r:id="rId19"/>
      <p:bold r:id="rId20"/>
    </p:embeddedFont>
    <p:embeddedFont>
      <p:font typeface="Oswald Medium" panose="00000600000000000000" pitchFamily="2" charset="0"/>
      <p:regular r:id="rId21"/>
    </p:embeddedFont>
    <p:embeddedFont>
      <p:font typeface="Trebuchet MS" panose="020B060302020202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2" roundtripDataSignature="AMtx7mibdQAyqBsJ7/yDPvd3q7eFCc9U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0B54FE0-762F-4AF9-A342-C42CB6C6CF87}">
  <a:tblStyle styleId="{20B54FE0-762F-4AF9-A342-C42CB6C6CF87}" styleName="Table_0">
    <a:wholeTbl>
      <a:tcTxStyle b="off" i="off">
        <a:font>
          <a:latin typeface="Trebuchet MS"/>
          <a:ea typeface="Trebuchet MS"/>
          <a:cs typeface="Trebuchet MS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EF4E7"/>
          </a:solidFill>
        </a:fill>
      </a:tcStyle>
    </a:wholeTbl>
    <a:band1H>
      <a:tcTxStyle/>
      <a:tcStyle>
        <a:tcBdr/>
        <a:fill>
          <a:solidFill>
            <a:srgbClr val="DBE9C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BE9C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4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42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43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" name="Google Shape;6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5" name="Google Shape;19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Google Shape;20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4062c59332_0_7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" name="Google Shape;69;g24062c59332_0_7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4062c59332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g24062c59332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4062c59332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24062c59332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70523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4062c59332_0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g24062c59332_0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122135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4062c59332_0_280"/>
          <p:cNvSpPr txBox="1">
            <a:spLocks noGrp="1"/>
          </p:cNvSpPr>
          <p:nvPr>
            <p:ph type="title"/>
          </p:nvPr>
        </p:nvSpPr>
        <p:spPr>
          <a:xfrm>
            <a:off x="508000" y="457200"/>
            <a:ext cx="6447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  <a:defRPr sz="27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g24062c59332_0_280"/>
          <p:cNvSpPr txBox="1">
            <a:spLocks noGrp="1"/>
          </p:cNvSpPr>
          <p:nvPr>
            <p:ph type="body" idx="1"/>
          </p:nvPr>
        </p:nvSpPr>
        <p:spPr>
          <a:xfrm>
            <a:off x="508000" y="1620442"/>
            <a:ext cx="6447600" cy="29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g24062c59332_0_280"/>
          <p:cNvSpPr txBox="1">
            <a:spLocks noGrp="1"/>
          </p:cNvSpPr>
          <p:nvPr>
            <p:ph type="dt" idx="10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g24062c59332_0_280"/>
          <p:cNvSpPr txBox="1">
            <a:spLocks noGrp="1"/>
          </p:cNvSpPr>
          <p:nvPr>
            <p:ph type="ftr" idx="11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g24062c59332_0_280"/>
          <p:cNvSpPr txBox="1">
            <a:spLocks noGrp="1"/>
          </p:cNvSpPr>
          <p:nvPr>
            <p:ph type="sldNum" idx="12"/>
          </p:nvPr>
        </p:nvSpPr>
        <p:spPr>
          <a:xfrm>
            <a:off x="6442997" y="4531022"/>
            <a:ext cx="512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" name="Google Shape;20;p1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1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"/>
          <p:cNvSpPr txBox="1">
            <a:spLocks noGrp="1"/>
          </p:cNvSpPr>
          <p:nvPr>
            <p:ph type="subTitle" idx="1"/>
          </p:nvPr>
        </p:nvSpPr>
        <p:spPr>
          <a:xfrm>
            <a:off x="4671226" y="2207117"/>
            <a:ext cx="4150800" cy="106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018"/>
              <a:buNone/>
            </a:pPr>
            <a:r>
              <a:rPr lang="en" sz="1465" dirty="0">
                <a:solidFill>
                  <a:schemeClr val="tx1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A Distributed Denial of Service (DDoS) attack uses many computers to launch a coordinated DoS attack against one or more targets. </a:t>
            </a:r>
            <a:endParaRPr sz="2390" dirty="0">
              <a:solidFill>
                <a:schemeClr val="tx1"/>
              </a:solidFill>
              <a:latin typeface="Times New Roman" panose="02020603050405020304" pitchFamily="18" charset="0"/>
              <a:ea typeface="Oswald Light"/>
              <a:cs typeface="Times New Roman" panose="02020603050405020304" pitchFamily="18" charset="0"/>
              <a:sym typeface="Oswald Light"/>
            </a:endParaRPr>
          </a:p>
        </p:txBody>
      </p:sp>
      <p:pic>
        <p:nvPicPr>
          <p:cNvPr id="65" name="Google Shape;65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 flipH="1">
            <a:off x="321975" y="251525"/>
            <a:ext cx="4150726" cy="464045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"/>
          <p:cNvSpPr txBox="1">
            <a:spLocks noGrp="1"/>
          </p:cNvSpPr>
          <p:nvPr>
            <p:ph type="ctrTitle"/>
          </p:nvPr>
        </p:nvSpPr>
        <p:spPr>
          <a:xfrm>
            <a:off x="4671226" y="1075202"/>
            <a:ext cx="439358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800" dirty="0">
                <a:latin typeface="Times New Roman" panose="02020603050405020304" pitchFamily="18" charset="0"/>
                <a:ea typeface="Lexend"/>
                <a:cs typeface="Times New Roman" panose="02020603050405020304" pitchFamily="18" charset="0"/>
                <a:sym typeface="Lexend"/>
              </a:rPr>
              <a:t>DDoS Attack Detection model</a:t>
            </a:r>
            <a:endParaRPr sz="4800" dirty="0">
              <a:latin typeface="Times New Roman" panose="02020603050405020304" pitchFamily="18" charset="0"/>
              <a:ea typeface="Lexend"/>
              <a:cs typeface="Times New Roman" panose="02020603050405020304" pitchFamily="18" charset="0"/>
              <a:sym typeface="Lexen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93B6D0-0987-AA6E-B71F-B1987BCB7AF2}"/>
              </a:ext>
            </a:extLst>
          </p:cNvPr>
          <p:cNvSpPr txBox="1"/>
          <p:nvPr/>
        </p:nvSpPr>
        <p:spPr>
          <a:xfrm>
            <a:off x="6536026" y="3722425"/>
            <a:ext cx="457200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buSzPts val="1018"/>
              <a:buNone/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Group No. 38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buSzPts val="1018"/>
              <a:buNone/>
            </a:pP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Sanket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 Kulkarni (A20537896)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buSzPts val="1018"/>
              <a:buNone/>
            </a:pP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Ameya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Hujare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    (A20545367)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buSzPts val="1018"/>
              <a:buNone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Deep Pawar        (A20545137)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buSzPts val="1018"/>
              <a:buNone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Prof: Yan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Yan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ea typeface="Oswald Light"/>
              <a:cs typeface="Times New Roman" panose="02020603050405020304" pitchFamily="18" charset="0"/>
              <a:sym typeface="Oswald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 txBox="1">
            <a:spLocks noGrp="1"/>
          </p:cNvSpPr>
          <p:nvPr>
            <p:ph type="body" idx="1"/>
          </p:nvPr>
        </p:nvSpPr>
        <p:spPr>
          <a:xfrm>
            <a:off x="2774906" y="1176439"/>
            <a:ext cx="5814375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>
                <a:solidFill>
                  <a:schemeClr val="tx1"/>
                </a:solidFill>
                <a:highlight>
                  <a:schemeClr val="lt1"/>
                </a:highlight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Wireshark is a network protocol analyzer, or an application that </a:t>
            </a:r>
            <a:r>
              <a:rPr lang="en" dirty="0">
                <a:solidFill>
                  <a:schemeClr val="tx1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captures packets from a network connection</a:t>
            </a:r>
            <a:r>
              <a:rPr lang="en" dirty="0">
                <a:solidFill>
                  <a:schemeClr val="tx1"/>
                </a:solidFill>
                <a:highlight>
                  <a:schemeClr val="lt1"/>
                </a:highlight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, such as from your computer to your home office or the internet. Packet is the name given to a discrete unit of data in a typical Ethernet network. </a:t>
            </a:r>
            <a:endParaRPr sz="1600" dirty="0">
              <a:solidFill>
                <a:schemeClr val="tx1"/>
              </a:solidFill>
              <a:latin typeface="Times New Roman" panose="02020603050405020304" pitchFamily="18" charset="0"/>
              <a:ea typeface="Oswald Light"/>
              <a:cs typeface="Times New Roman" panose="02020603050405020304" pitchFamily="18" charset="0"/>
              <a:sym typeface="Oswald Light"/>
            </a:endParaRPr>
          </a:p>
        </p:txBody>
      </p:sp>
      <p:pic>
        <p:nvPicPr>
          <p:cNvPr id="190" name="Google Shape;190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66908" y="70159"/>
            <a:ext cx="2468136" cy="5003182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8"/>
          <p:cNvSpPr txBox="1">
            <a:spLocks noGrp="1"/>
          </p:cNvSpPr>
          <p:nvPr>
            <p:ph type="title"/>
          </p:nvPr>
        </p:nvSpPr>
        <p:spPr>
          <a:xfrm>
            <a:off x="1300975" y="189105"/>
            <a:ext cx="290675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IN" sz="3600" dirty="0">
                <a:solidFill>
                  <a:srgbClr val="F3F3F3"/>
                </a:solidFill>
                <a:latin typeface="Times New Roman" panose="02020603050405020304" pitchFamily="18" charset="0"/>
                <a:ea typeface="Impact"/>
                <a:cs typeface="Times New Roman" panose="02020603050405020304" pitchFamily="18" charset="0"/>
                <a:sym typeface="Impact"/>
              </a:rPr>
              <a:t>WIRE</a:t>
            </a:r>
            <a:r>
              <a:rPr lang="en-IN" sz="3600" dirty="0">
                <a:latin typeface="Times New Roman" panose="02020603050405020304" pitchFamily="18" charset="0"/>
                <a:ea typeface="Impact"/>
                <a:cs typeface="Times New Roman" panose="02020603050405020304" pitchFamily="18" charset="0"/>
                <a:sym typeface="Impact"/>
              </a:rPr>
              <a:t>SHARK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E6F4D93-1471-81A2-14B8-4C2855C64D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6217" y="2864927"/>
            <a:ext cx="1817656" cy="1817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925" y="90586"/>
            <a:ext cx="2452048" cy="4979502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9"/>
          <p:cNvSpPr txBox="1">
            <a:spLocks noGrp="1"/>
          </p:cNvSpPr>
          <p:nvPr>
            <p:ph type="title"/>
          </p:nvPr>
        </p:nvSpPr>
        <p:spPr>
          <a:xfrm>
            <a:off x="1665829" y="223975"/>
            <a:ext cx="3954386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IN" sz="3200" dirty="0">
                <a:solidFill>
                  <a:schemeClr val="lt1"/>
                </a:solidFill>
                <a:latin typeface="Times New Roman" panose="02020603050405020304" pitchFamily="18" charset="0"/>
                <a:ea typeface="Impact"/>
                <a:cs typeface="Times New Roman" panose="02020603050405020304" pitchFamily="18" charset="0"/>
                <a:sym typeface="Impact"/>
              </a:rPr>
              <a:t>CIC </a:t>
            </a:r>
            <a:r>
              <a:rPr lang="en-IN" sz="3200" dirty="0">
                <a:latin typeface="Times New Roman" panose="02020603050405020304" pitchFamily="18" charset="0"/>
                <a:ea typeface="Impact"/>
                <a:cs typeface="Times New Roman" panose="02020603050405020304" pitchFamily="18" charset="0"/>
                <a:sym typeface="Impact"/>
              </a:rPr>
              <a:t>FLOWMETER</a:t>
            </a:r>
          </a:p>
        </p:txBody>
      </p:sp>
      <p:sp>
        <p:nvSpPr>
          <p:cNvPr id="199" name="Google Shape;199;p9"/>
          <p:cNvSpPr txBox="1">
            <a:spLocks noGrp="1"/>
          </p:cNvSpPr>
          <p:nvPr>
            <p:ph type="body" idx="1"/>
          </p:nvPr>
        </p:nvSpPr>
        <p:spPr>
          <a:xfrm>
            <a:off x="2791014" y="974561"/>
            <a:ext cx="5787990" cy="1605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indent="0" algn="just">
              <a:buNone/>
            </a:pPr>
            <a:r>
              <a:rPr lang="en" dirty="0">
                <a:solidFill>
                  <a:schemeClr val="dk1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The CIC FlowMeter is an open source tool that generates Biflows from pcap files, and extracts features from these flows.</a:t>
            </a:r>
            <a:endParaRPr dirty="0">
              <a:solidFill>
                <a:schemeClr val="dk1"/>
              </a:solidFill>
              <a:latin typeface="Times New Roman" panose="02020603050405020304" pitchFamily="18" charset="0"/>
              <a:ea typeface="Oswald Light"/>
              <a:cs typeface="Times New Roman" panose="02020603050405020304" pitchFamily="18" charset="0"/>
              <a:sym typeface="Oswald Light"/>
            </a:endParaRPr>
          </a:p>
          <a:p>
            <a:pPr marL="0" indent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>
                <a:solidFill>
                  <a:schemeClr val="dk1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It can be used to generate bidirectional flows, where the first packet determines the forward (source to destination) and backward (destination to source) directions.</a:t>
            </a:r>
            <a:endParaRPr dirty="0">
              <a:solidFill>
                <a:schemeClr val="dk1"/>
              </a:solidFill>
              <a:latin typeface="Times New Roman" panose="02020603050405020304" pitchFamily="18" charset="0"/>
              <a:ea typeface="Oswald Light"/>
              <a:cs typeface="Times New Roman" panose="02020603050405020304" pitchFamily="18" charset="0"/>
              <a:sym typeface="Oswald Light"/>
            </a:endParaRPr>
          </a:p>
        </p:txBody>
      </p:sp>
      <p:pic>
        <p:nvPicPr>
          <p:cNvPr id="200" name="Google Shape;200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56663" y="2289717"/>
            <a:ext cx="3603412" cy="26971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145;p3">
            <a:extLst>
              <a:ext uri="{FF2B5EF4-FFF2-40B4-BE49-F238E27FC236}">
                <a16:creationId xmlns:a16="http://schemas.microsoft.com/office/drawing/2014/main" id="{A8C56988-2745-A535-724B-635F69B38A7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5400000">
            <a:off x="2700332" y="-1108153"/>
            <a:ext cx="3773075" cy="735980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0F14C2-3D2D-3EE1-A776-B3B3F20B408C}"/>
              </a:ext>
            </a:extLst>
          </p:cNvPr>
          <p:cNvSpPr txBox="1"/>
          <p:nvPr/>
        </p:nvSpPr>
        <p:spPr>
          <a:xfrm>
            <a:off x="1758179" y="2217807"/>
            <a:ext cx="650859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IN" sz="4000" b="1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Impact"/>
                <a:cs typeface="Times New Roman" panose="02020603050405020304" pitchFamily="18" charset="0"/>
                <a:sym typeface="Impact"/>
              </a:rPr>
              <a:t>DEMO OF THE MODEL</a:t>
            </a:r>
            <a:endParaRPr lang="en-IN" sz="4000" b="1" i="0" u="none" strike="noStrike" cap="none" dirty="0">
              <a:solidFill>
                <a:srgbClr val="FFFFFF"/>
              </a:solidFill>
              <a:latin typeface="Times New Roman" panose="02020603050405020304" pitchFamily="18" charset="0"/>
              <a:ea typeface="Impact"/>
              <a:cs typeface="Times New Roman" panose="02020603050405020304" pitchFamily="18" charset="0"/>
              <a:sym typeface="Impact"/>
            </a:endParaRPr>
          </a:p>
        </p:txBody>
      </p:sp>
    </p:spTree>
    <p:extLst>
      <p:ext uri="{BB962C8B-B14F-4D97-AF65-F5344CB8AC3E}">
        <p14:creationId xmlns:p14="http://schemas.microsoft.com/office/powerpoint/2010/main" val="36472726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05550" y="88300"/>
            <a:ext cx="1430676" cy="4822152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11"/>
          <p:cNvSpPr txBox="1">
            <a:spLocks noGrp="1"/>
          </p:cNvSpPr>
          <p:nvPr>
            <p:ph type="title"/>
          </p:nvPr>
        </p:nvSpPr>
        <p:spPr>
          <a:xfrm>
            <a:off x="3632250" y="255900"/>
            <a:ext cx="18795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220">
                <a:highlight>
                  <a:schemeClr val="lt1"/>
                </a:highlight>
                <a:latin typeface="Impact"/>
                <a:ea typeface="Impact"/>
                <a:cs typeface="Impact"/>
                <a:sym typeface="Impact"/>
              </a:rPr>
              <a:t>Results</a:t>
            </a:r>
            <a:endParaRPr sz="4220">
              <a:highlight>
                <a:schemeClr val="lt1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263477-C710-D9BB-42EB-444EB925DD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78" y="1445644"/>
            <a:ext cx="4345734" cy="23109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57306C-B3CD-3C88-9E8C-92461685FA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4188" y="1445644"/>
            <a:ext cx="4345734" cy="231093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05550" y="88300"/>
            <a:ext cx="1430676" cy="4822152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0"/>
          <p:cNvSpPr txBox="1">
            <a:spLocks noGrp="1"/>
          </p:cNvSpPr>
          <p:nvPr>
            <p:ph type="title"/>
          </p:nvPr>
        </p:nvSpPr>
        <p:spPr>
          <a:xfrm>
            <a:off x="3632250" y="255900"/>
            <a:ext cx="18795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220">
                <a:highlight>
                  <a:schemeClr val="lt1"/>
                </a:highlight>
                <a:latin typeface="Impact"/>
                <a:ea typeface="Impact"/>
                <a:cs typeface="Impact"/>
                <a:sym typeface="Impact"/>
              </a:rPr>
              <a:t>Results</a:t>
            </a:r>
            <a:endParaRPr sz="4220">
              <a:highlight>
                <a:schemeClr val="lt1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07" name="Google Shape;207;p10"/>
          <p:cNvSpPr txBox="1">
            <a:spLocks noGrp="1"/>
          </p:cNvSpPr>
          <p:nvPr>
            <p:ph type="body" idx="1"/>
          </p:nvPr>
        </p:nvSpPr>
        <p:spPr>
          <a:xfrm>
            <a:off x="1827175" y="3957050"/>
            <a:ext cx="77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rPr>
              <a:t>Before</a:t>
            </a:r>
            <a:endParaRPr>
              <a:solidFill>
                <a:schemeClr val="dk1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208" name="Google Shape;208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1175" y="1385038"/>
            <a:ext cx="4050203" cy="256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77325" y="1385037"/>
            <a:ext cx="4050199" cy="2572011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10"/>
          <p:cNvSpPr txBox="1"/>
          <p:nvPr/>
        </p:nvSpPr>
        <p:spPr>
          <a:xfrm>
            <a:off x="6579600" y="4018225"/>
            <a:ext cx="6189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 b="0" i="0" u="none" strike="noStrike" cap="none">
                <a:solidFill>
                  <a:srgbClr val="000000"/>
                </a:solidFill>
                <a:latin typeface="Oswald Medium"/>
                <a:ea typeface="Oswald Medium"/>
                <a:cs typeface="Oswald Medium"/>
                <a:sym typeface="Oswald Medium"/>
              </a:rPr>
              <a:t>After</a:t>
            </a:r>
            <a:endParaRPr sz="1700" b="0" i="0" u="none" strike="noStrike" cap="none">
              <a:solidFill>
                <a:srgbClr val="000000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145;p3">
            <a:extLst>
              <a:ext uri="{FF2B5EF4-FFF2-40B4-BE49-F238E27FC236}">
                <a16:creationId xmlns:a16="http://schemas.microsoft.com/office/drawing/2014/main" id="{B219DD52-04F4-F45F-9388-2184B5842F3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5400000">
            <a:off x="2700332" y="-1108153"/>
            <a:ext cx="3773075" cy="735980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E81522E-A55D-AF9D-058B-34D6A878AB86}"/>
              </a:ext>
            </a:extLst>
          </p:cNvPr>
          <p:cNvSpPr txBox="1"/>
          <p:nvPr/>
        </p:nvSpPr>
        <p:spPr>
          <a:xfrm>
            <a:off x="2806390" y="2217807"/>
            <a:ext cx="457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IN" sz="4000" b="1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Impact"/>
                <a:cs typeface="Times New Roman" panose="02020603050405020304" pitchFamily="18" charset="0"/>
                <a:sym typeface="Impact"/>
              </a:rPr>
              <a:t>QUESTIONS?</a:t>
            </a:r>
            <a:endParaRPr lang="en-IN" sz="4000" b="1" i="0" u="none" strike="noStrike" cap="none" dirty="0">
              <a:solidFill>
                <a:srgbClr val="FFFFFF"/>
              </a:solidFill>
              <a:latin typeface="Times New Roman" panose="02020603050405020304" pitchFamily="18" charset="0"/>
              <a:ea typeface="Impact"/>
              <a:cs typeface="Times New Roman" panose="02020603050405020304" pitchFamily="18" charset="0"/>
              <a:sym typeface="Impact"/>
            </a:endParaRPr>
          </a:p>
        </p:txBody>
      </p:sp>
    </p:spTree>
    <p:extLst>
      <p:ext uri="{BB962C8B-B14F-4D97-AF65-F5344CB8AC3E}">
        <p14:creationId xmlns:p14="http://schemas.microsoft.com/office/powerpoint/2010/main" val="2053767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4062c59332_0_707"/>
          <p:cNvSpPr txBox="1">
            <a:spLocks noGrp="1"/>
          </p:cNvSpPr>
          <p:nvPr>
            <p:ph type="title"/>
          </p:nvPr>
        </p:nvSpPr>
        <p:spPr>
          <a:xfrm>
            <a:off x="2241731" y="352838"/>
            <a:ext cx="4603109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DDOS ATTACK AWARENESS IS IMPORTANT?</a:t>
            </a:r>
            <a:endParaRPr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2" name="Google Shape;72;g24062c59332_0_70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4325" y="1480538"/>
            <a:ext cx="4533649" cy="2538075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73" name="Google Shape;73;g24062c59332_0_70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76649" y="838725"/>
            <a:ext cx="3755176" cy="2042075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74" name="Google Shape;74;g24062c59332_0_70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176649" y="3042881"/>
            <a:ext cx="3755176" cy="1940982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" name="Google Shape;82;g24062c59332_0_143">
            <a:extLst>
              <a:ext uri="{FF2B5EF4-FFF2-40B4-BE49-F238E27FC236}">
                <a16:creationId xmlns:a16="http://schemas.microsoft.com/office/drawing/2014/main" id="{1774D409-3307-0DB5-6FCD-83F0BB2A188F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12176" y="105052"/>
            <a:ext cx="2086985" cy="587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82;g24062c59332_0_143">
            <a:extLst>
              <a:ext uri="{FF2B5EF4-FFF2-40B4-BE49-F238E27FC236}">
                <a16:creationId xmlns:a16="http://schemas.microsoft.com/office/drawing/2014/main" id="{C467F6FE-D90A-EAD9-1DD2-A69B54EA2892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844840" y="88743"/>
            <a:ext cx="2086985" cy="587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4062c59332_0_143"/>
          <p:cNvSpPr txBox="1">
            <a:spLocks noGrp="1"/>
          </p:cNvSpPr>
          <p:nvPr>
            <p:ph type="title"/>
          </p:nvPr>
        </p:nvSpPr>
        <p:spPr>
          <a:xfrm>
            <a:off x="1275625" y="237924"/>
            <a:ext cx="6447600" cy="4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486112"/>
              </a:buClr>
              <a:buSzPts val="2700"/>
              <a:buFont typeface="Trebuchet MS"/>
              <a:buNone/>
            </a:pPr>
            <a:r>
              <a:rPr lang="en-IN" sz="1800" b="1" dirty="0">
                <a:latin typeface="Times New Roman"/>
                <a:ea typeface="Times New Roman"/>
                <a:cs typeface="Times New Roman"/>
                <a:sym typeface="Times New Roman"/>
              </a:rPr>
              <a:t>ABSTRACT</a:t>
            </a:r>
          </a:p>
        </p:txBody>
      </p:sp>
      <p:pic>
        <p:nvPicPr>
          <p:cNvPr id="80" name="Google Shape;80;g24062c59332_0_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6975" y="3363300"/>
            <a:ext cx="6190050" cy="1569175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82" name="Google Shape;82;g24062c59332_0_14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2475" y="133324"/>
            <a:ext cx="3357008" cy="58790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g24062c59332_0_143"/>
          <p:cNvSpPr txBox="1">
            <a:spLocks noGrp="1"/>
          </p:cNvSpPr>
          <p:nvPr>
            <p:ph type="body" idx="1"/>
          </p:nvPr>
        </p:nvSpPr>
        <p:spPr>
          <a:xfrm>
            <a:off x="222475" y="1031150"/>
            <a:ext cx="8553900" cy="18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ea typeface="DM Sans"/>
                <a:cs typeface="Times New Roman" panose="02020603050405020304" pitchFamily="18" charset="0"/>
                <a:sym typeface="DM Sans"/>
              </a:rPr>
              <a:t>A distributed denial-of-service (DDoS) attack targets websites and servers by disrupting network services. A DDoS attack attempts to exhaust an application’s resources. The perpetrators behind these attacks flood a site with errant traffic, resulting in poor website functionality or knocking it offline altogether. Virtualization is used to stimulate a live DDoS and dos attack. This attack is then captured by Wireshark . This live data is then put through CIC flowmeter which gives us the desired attributes . To mitigate the DDoS attack, the machine learning algorithm can be used. We propose a machine learning technique namely Decision Tree(Random Forest) a to detect malicious traffic. This will provide better accuracy and detection rate. We use CICIDS 2017  dataset which compare the datasets by taking realistic network configuration.</a:t>
            </a:r>
          </a:p>
          <a:p>
            <a:pPr marL="0" lvl="0" indent="0" algn="just" rtl="0">
              <a:spcBef>
                <a:spcPts val="1600"/>
              </a:spcBef>
              <a:spcAft>
                <a:spcPts val="1200"/>
              </a:spcAft>
              <a:buNone/>
            </a:pPr>
            <a:endPara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4" name="Google Shape;84;g24062c59332_0_14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19368" y="133323"/>
            <a:ext cx="3357007" cy="587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062c59332_0_286"/>
          <p:cNvSpPr txBox="1">
            <a:spLocks noGrp="1"/>
          </p:cNvSpPr>
          <p:nvPr>
            <p:ph type="body" idx="1"/>
          </p:nvPr>
        </p:nvSpPr>
        <p:spPr>
          <a:xfrm>
            <a:off x="175665" y="1299155"/>
            <a:ext cx="8663535" cy="14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85750" indent="-285750" algn="just">
              <a:spcBef>
                <a:spcPts val="0"/>
              </a:spcBef>
              <a:buSzPts val="1000"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DDoS attacks pose a significant threat to organizations by inundating servers with malicious traffic, causing service unavailability and financial losses.</a:t>
            </a:r>
          </a:p>
          <a:p>
            <a:pPr marL="285750" indent="-285750">
              <a:spcBef>
                <a:spcPts val="0"/>
              </a:spcBef>
              <a:buSzPts val="1000"/>
            </a:pPr>
            <a:endPara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285750" indent="-285750" algn="just">
              <a:spcBef>
                <a:spcPts val="0"/>
              </a:spcBef>
              <a:buSzPts val="1000"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Traditional detection methods often fail to identify sophisticated DDoS attacks. Our model </a:t>
            </a:r>
            <a:r>
              <a:rPr lang="en-US" sz="1600" b="0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</a:rPr>
              <a:t>uses a Machine learning approach to address this challenge.</a:t>
            </a:r>
            <a:endPara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pic>
        <p:nvPicPr>
          <p:cNvPr id="90" name="Google Shape;90;g24062c59332_0_2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0626" y="3069838"/>
            <a:ext cx="5022747" cy="1673148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2" name="Google Shape;92;g24062c59332_0_286"/>
          <p:cNvSpPr txBox="1">
            <a:spLocks noGrp="1"/>
          </p:cNvSpPr>
          <p:nvPr>
            <p:ph type="title"/>
          </p:nvPr>
        </p:nvSpPr>
        <p:spPr>
          <a:xfrm>
            <a:off x="3169563" y="197558"/>
            <a:ext cx="6447600" cy="5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</a:pPr>
            <a:r>
              <a:rPr lang="en-IN" sz="1800" b="1" dirty="0">
                <a:solidFill>
                  <a:srgbClr val="161616"/>
                </a:solidFill>
                <a:latin typeface="Times New Roman" panose="02020603050405020304" pitchFamily="18" charset="0"/>
                <a:ea typeface="Impact"/>
                <a:cs typeface="Times New Roman" panose="02020603050405020304" pitchFamily="18" charset="0"/>
                <a:sym typeface="Impact"/>
              </a:rPr>
              <a:t>PROBLEM</a:t>
            </a:r>
            <a:r>
              <a:rPr lang="en-IN" sz="1800" b="1" dirty="0">
                <a:latin typeface="Times New Roman" panose="02020603050405020304" pitchFamily="18" charset="0"/>
                <a:ea typeface="Impact"/>
                <a:cs typeface="Times New Roman" panose="02020603050405020304" pitchFamily="18" charset="0"/>
                <a:sym typeface="Impact"/>
              </a:rPr>
              <a:t> STATEMENT</a:t>
            </a:r>
          </a:p>
        </p:txBody>
      </p:sp>
      <p:pic>
        <p:nvPicPr>
          <p:cNvPr id="2" name="Google Shape;82;g24062c59332_0_143">
            <a:extLst>
              <a:ext uri="{FF2B5EF4-FFF2-40B4-BE49-F238E27FC236}">
                <a16:creationId xmlns:a16="http://schemas.microsoft.com/office/drawing/2014/main" id="{BDF54CB4-EB07-9472-69F0-A5C84E72F13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5665" y="116757"/>
            <a:ext cx="2783125" cy="587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82;g24062c59332_0_143">
            <a:extLst>
              <a:ext uri="{FF2B5EF4-FFF2-40B4-BE49-F238E27FC236}">
                <a16:creationId xmlns:a16="http://schemas.microsoft.com/office/drawing/2014/main" id="{EA1BBB6C-4727-133B-EFDB-E88F4E5ACA4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85212" y="113957"/>
            <a:ext cx="2783123" cy="587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2718917" y="-1320026"/>
            <a:ext cx="3773075" cy="778355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3"/>
          <p:cNvSpPr txBox="1"/>
          <p:nvPr/>
        </p:nvSpPr>
        <p:spPr>
          <a:xfrm>
            <a:off x="788020" y="2171654"/>
            <a:ext cx="7709212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IN" sz="4000" b="1" dirty="0">
                <a:solidFill>
                  <a:schemeClr val="lt1"/>
                </a:solidFill>
                <a:latin typeface="Times New Roman" panose="02020603050405020304" pitchFamily="18" charset="0"/>
                <a:ea typeface="Impact"/>
                <a:cs typeface="Times New Roman" panose="02020603050405020304" pitchFamily="18" charset="0"/>
                <a:sym typeface="Impact"/>
              </a:rPr>
              <a:t>ALGORITHM</a:t>
            </a:r>
            <a:r>
              <a:rPr lang="en-IN" sz="4000" b="1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Impact"/>
                <a:cs typeface="Times New Roman" panose="02020603050405020304" pitchFamily="18" charset="0"/>
                <a:sym typeface="Impact"/>
              </a:rPr>
              <a:t> USED IN MODEL</a:t>
            </a:r>
            <a:endParaRPr lang="en-IN" sz="4000" b="1" i="0" u="none" strike="noStrike" cap="none" dirty="0">
              <a:solidFill>
                <a:srgbClr val="FFFFFF"/>
              </a:solidFill>
              <a:latin typeface="Times New Roman" panose="02020603050405020304" pitchFamily="18" charset="0"/>
              <a:ea typeface="Impact"/>
              <a:cs typeface="Times New Roman" panose="02020603050405020304" pitchFamily="18" charset="0"/>
              <a:sym typeface="Impact"/>
            </a:endParaRPr>
          </a:p>
        </p:txBody>
      </p:sp>
    </p:spTree>
    <p:extLst>
      <p:ext uri="{BB962C8B-B14F-4D97-AF65-F5344CB8AC3E}">
        <p14:creationId xmlns:p14="http://schemas.microsoft.com/office/powerpoint/2010/main" val="1142193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4062c59332_0_423"/>
          <p:cNvSpPr txBox="1">
            <a:spLocks noGrp="1"/>
          </p:cNvSpPr>
          <p:nvPr>
            <p:ph type="title"/>
          </p:nvPr>
        </p:nvSpPr>
        <p:spPr>
          <a:xfrm>
            <a:off x="1348200" y="209763"/>
            <a:ext cx="6447600" cy="5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</a:pPr>
            <a:r>
              <a:rPr lang="en-IN" sz="1800" b="1" dirty="0">
                <a:latin typeface="Times New Roman" panose="02020603050405020304" pitchFamily="18" charset="0"/>
                <a:ea typeface="Impact"/>
                <a:cs typeface="Times New Roman" panose="02020603050405020304" pitchFamily="18" charset="0"/>
                <a:sym typeface="Impact"/>
              </a:rPr>
              <a:t>RANDOM FOREST CLASSIFIER</a:t>
            </a:r>
          </a:p>
        </p:txBody>
      </p:sp>
      <p:sp>
        <p:nvSpPr>
          <p:cNvPr id="98" name="Google Shape;98;g24062c59332_0_423"/>
          <p:cNvSpPr txBox="1">
            <a:spLocks noGrp="1"/>
          </p:cNvSpPr>
          <p:nvPr>
            <p:ph type="body" idx="1"/>
          </p:nvPr>
        </p:nvSpPr>
        <p:spPr>
          <a:xfrm>
            <a:off x="158391" y="975141"/>
            <a:ext cx="8659524" cy="3814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85750" indent="-285750" algn="just"/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1400" b="0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upervised learning algorithm which is used for both classification as well as regression.</a:t>
            </a:r>
          </a:p>
          <a:p>
            <a:pPr marL="285750" indent="-285750" algn="just"/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1400" b="0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reates decision trees on data samples and then gets the prediction from each of them and finally selects the best solution by means of voting.</a:t>
            </a:r>
          </a:p>
          <a:p>
            <a:pPr marL="285750" indent="-285750" algn="just"/>
            <a:r>
              <a:rPr lang="en-US" sz="1400" b="0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Introduces randomness by selecting random subsets of features and samples for each tree. </a:t>
            </a:r>
          </a:p>
          <a:p>
            <a:pPr marL="0" indent="0" algn="just">
              <a:buNone/>
            </a:pPr>
            <a:endParaRPr lang="en-US" sz="1400" b="0" i="0" u="none" strike="noStrike" baseline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Google Shape;82;g24062c59332_0_143">
            <a:extLst>
              <a:ext uri="{FF2B5EF4-FFF2-40B4-BE49-F238E27FC236}">
                <a16:creationId xmlns:a16="http://schemas.microsoft.com/office/drawing/2014/main" id="{2411AE3E-A293-7D2F-87FD-40263C51F46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8391" y="126178"/>
            <a:ext cx="2555073" cy="587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82;g24062c59332_0_143">
            <a:extLst>
              <a:ext uri="{FF2B5EF4-FFF2-40B4-BE49-F238E27FC236}">
                <a16:creationId xmlns:a16="http://schemas.microsoft.com/office/drawing/2014/main" id="{F6645949-5571-37CF-5C93-5A447D0DB75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30537" y="141973"/>
            <a:ext cx="2555072" cy="587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Random Forests. Random forests is a powerful machine… | by Dr. Roi Yehoshua  | Medium">
            <a:extLst>
              <a:ext uri="{FF2B5EF4-FFF2-40B4-BE49-F238E27FC236}">
                <a16:creationId xmlns:a16="http://schemas.microsoft.com/office/drawing/2014/main" id="{71F5F61F-70DD-CB4F-C508-566FBC5DD5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929" y="2393229"/>
            <a:ext cx="4850142" cy="2750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0132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2685462" y="-1041247"/>
            <a:ext cx="3773075" cy="7225993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3"/>
          <p:cNvSpPr txBox="1"/>
          <p:nvPr/>
        </p:nvSpPr>
        <p:spPr>
          <a:xfrm>
            <a:off x="959002" y="2171654"/>
            <a:ext cx="7225993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IN" sz="4000" b="1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Impact"/>
                <a:cs typeface="Times New Roman" panose="02020603050405020304" pitchFamily="18" charset="0"/>
                <a:sym typeface="Impact"/>
              </a:rPr>
              <a:t>CONCEPTS USED IN MODEL</a:t>
            </a:r>
            <a:endParaRPr lang="en-IN" sz="4000" b="1" i="0" u="none" strike="noStrike" cap="none" dirty="0">
              <a:solidFill>
                <a:srgbClr val="FFFFFF"/>
              </a:solidFill>
              <a:latin typeface="Times New Roman" panose="02020603050405020304" pitchFamily="18" charset="0"/>
              <a:ea typeface="Impact"/>
              <a:cs typeface="Times New Roman" panose="02020603050405020304" pitchFamily="18" charset="0"/>
              <a:sym typeface="Impac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925" y="66908"/>
            <a:ext cx="2489800" cy="5010614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4"/>
          <p:cNvSpPr txBox="1">
            <a:spLocks noGrp="1"/>
          </p:cNvSpPr>
          <p:nvPr>
            <p:ph type="title"/>
          </p:nvPr>
        </p:nvSpPr>
        <p:spPr>
          <a:xfrm>
            <a:off x="692745" y="175619"/>
            <a:ext cx="4578063" cy="6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3200" dirty="0">
                <a:solidFill>
                  <a:schemeClr val="lt1"/>
                </a:solidFill>
                <a:latin typeface="Times New Roman" panose="02020603050405020304" pitchFamily="18" charset="0"/>
                <a:ea typeface="Bebas Neue"/>
                <a:cs typeface="Times New Roman" panose="02020603050405020304" pitchFamily="18" charset="0"/>
                <a:sym typeface="Bebas Neue"/>
              </a:rPr>
              <a:t>VIRTUAL</a:t>
            </a:r>
            <a:r>
              <a:rPr lang="en" sz="3200" dirty="0">
                <a:solidFill>
                  <a:srgbClr val="1F1C51"/>
                </a:solidFill>
                <a:latin typeface="Times New Roman" panose="02020603050405020304" pitchFamily="18" charset="0"/>
                <a:ea typeface="Bebas Neue"/>
                <a:cs typeface="Times New Roman" panose="02020603050405020304" pitchFamily="18" charset="0"/>
                <a:sym typeface="Bebas Neue"/>
              </a:rPr>
              <a:t>IZATION </a:t>
            </a:r>
            <a:endParaRPr sz="3600" dirty="0">
              <a:latin typeface="Times New Roman" panose="02020603050405020304" pitchFamily="18" charset="0"/>
              <a:ea typeface="Bebas Neue"/>
              <a:cs typeface="Times New Roman" panose="02020603050405020304" pitchFamily="18" charset="0"/>
              <a:sym typeface="Bebas Neue"/>
            </a:endParaRPr>
          </a:p>
        </p:txBody>
      </p:sp>
      <p:sp>
        <p:nvSpPr>
          <p:cNvPr id="153" name="Google Shape;153;p4"/>
          <p:cNvSpPr txBox="1">
            <a:spLocks noGrp="1"/>
          </p:cNvSpPr>
          <p:nvPr>
            <p:ph type="body" idx="1"/>
          </p:nvPr>
        </p:nvSpPr>
        <p:spPr>
          <a:xfrm>
            <a:off x="2715874" y="1020687"/>
            <a:ext cx="4710837" cy="3602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>
                <a:solidFill>
                  <a:srgbClr val="161616"/>
                </a:solidFill>
                <a:latin typeface="Times New Roman" panose="02020603050405020304" pitchFamily="18" charset="0"/>
                <a:ea typeface="Oswald Medium"/>
                <a:cs typeface="Times New Roman" panose="02020603050405020304" pitchFamily="18" charset="0"/>
                <a:sym typeface="Oswald Medium"/>
              </a:rPr>
              <a:t>Virtualization</a:t>
            </a:r>
            <a:r>
              <a:rPr lang="en" dirty="0">
                <a:solidFill>
                  <a:srgbClr val="161616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 is a process that allows for more efficient utilization of physical computer hardware. Virtualization uses software to create an abstraction layer over computer hardware that allows the hardware elements of a single computer—processors, memory, storage.</a:t>
            </a:r>
            <a:endParaRPr dirty="0">
              <a:solidFill>
                <a:srgbClr val="161616"/>
              </a:solidFill>
              <a:latin typeface="Times New Roman" panose="02020603050405020304" pitchFamily="18" charset="0"/>
              <a:ea typeface="Oswald Light"/>
              <a:cs typeface="Times New Roman" panose="02020603050405020304" pitchFamily="18" charset="0"/>
              <a:sym typeface="Oswald Light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ts val="1400"/>
              <a:buNone/>
            </a:pPr>
            <a:r>
              <a:rPr lang="en" dirty="0">
                <a:solidFill>
                  <a:srgbClr val="161616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We simulated different types of </a:t>
            </a:r>
            <a:r>
              <a:rPr lang="en" dirty="0">
                <a:solidFill>
                  <a:srgbClr val="161616"/>
                </a:solidFill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rPr>
              <a:t>malicious attacks</a:t>
            </a:r>
            <a:r>
              <a:rPr lang="en" dirty="0">
                <a:solidFill>
                  <a:srgbClr val="161616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 by using virtualization. This gave us a safe environment which isolated the host OS and real world network connection.</a:t>
            </a:r>
            <a:endParaRPr dirty="0">
              <a:solidFill>
                <a:srgbClr val="161616"/>
              </a:solidFill>
              <a:latin typeface="Times New Roman" panose="02020603050405020304" pitchFamily="18" charset="0"/>
              <a:ea typeface="Oswald Light"/>
              <a:cs typeface="Times New Roman" panose="02020603050405020304" pitchFamily="18" charset="0"/>
              <a:sym typeface="Oswald Light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ts val="1400"/>
              <a:buNone/>
            </a:pPr>
            <a:r>
              <a:rPr lang="en" dirty="0">
                <a:solidFill>
                  <a:srgbClr val="161616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Two types of virtual OS were used:</a:t>
            </a:r>
            <a:endParaRPr dirty="0">
              <a:solidFill>
                <a:srgbClr val="161616"/>
              </a:solidFill>
              <a:latin typeface="Times New Roman" panose="02020603050405020304" pitchFamily="18" charset="0"/>
              <a:ea typeface="Oswald Light"/>
              <a:cs typeface="Times New Roman" panose="02020603050405020304" pitchFamily="18" charset="0"/>
              <a:sym typeface="Oswald Light"/>
            </a:endParaRPr>
          </a:p>
          <a:p>
            <a:pPr marL="457200" lvl="0" indent="-31115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61616"/>
              </a:buClr>
              <a:buSzPts val="1300"/>
              <a:buFont typeface="Oswald Light"/>
              <a:buAutoNum type="arabicPeriod"/>
            </a:pPr>
            <a:r>
              <a:rPr lang="en" dirty="0">
                <a:solidFill>
                  <a:srgbClr val="161616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Kali linux (Attacker machine) </a:t>
            </a:r>
            <a:endParaRPr dirty="0">
              <a:solidFill>
                <a:srgbClr val="161616"/>
              </a:solidFill>
              <a:latin typeface="Times New Roman" panose="02020603050405020304" pitchFamily="18" charset="0"/>
              <a:ea typeface="Oswald Light"/>
              <a:cs typeface="Times New Roman" panose="02020603050405020304" pitchFamily="18" charset="0"/>
              <a:sym typeface="Oswald Light"/>
            </a:endParaRPr>
          </a:p>
          <a:p>
            <a:pPr marL="457200" lvl="0" indent="-3111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300"/>
              <a:buFont typeface="Oswald Light"/>
              <a:buAutoNum type="arabicPeriod"/>
            </a:pPr>
            <a:r>
              <a:rPr lang="en" dirty="0">
                <a:solidFill>
                  <a:srgbClr val="161616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Ubuntu (Victim machine)</a:t>
            </a:r>
            <a:endParaRPr dirty="0">
              <a:solidFill>
                <a:srgbClr val="161616"/>
              </a:solidFill>
              <a:latin typeface="Times New Roman" panose="02020603050405020304" pitchFamily="18" charset="0"/>
              <a:ea typeface="Oswald Light"/>
              <a:cs typeface="Times New Roman" panose="02020603050405020304" pitchFamily="18" charset="0"/>
              <a:sym typeface="Oswald Light"/>
            </a:endParaRPr>
          </a:p>
        </p:txBody>
      </p:sp>
      <p:pic>
        <p:nvPicPr>
          <p:cNvPr id="154" name="Google Shape;154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52094" y="1204332"/>
            <a:ext cx="1561447" cy="9887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52094" y="3129776"/>
            <a:ext cx="1368299" cy="13367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511" y="74341"/>
            <a:ext cx="2473967" cy="500318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5"/>
          <p:cNvSpPr txBox="1">
            <a:spLocks noGrp="1"/>
          </p:cNvSpPr>
          <p:nvPr>
            <p:ph type="body" idx="1"/>
          </p:nvPr>
        </p:nvSpPr>
        <p:spPr>
          <a:xfrm>
            <a:off x="2775694" y="1129857"/>
            <a:ext cx="5919132" cy="7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n" sz="1400" dirty="0">
                <a:solidFill>
                  <a:srgbClr val="362B36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hping3 is a network tool able to send custom ICMP/UDP/TCP/NTP packets and to display target replies like ping does with ICMP replies.</a:t>
            </a:r>
            <a:endParaRPr sz="2400" dirty="0">
              <a:latin typeface="Times New Roman" panose="02020603050405020304" pitchFamily="18" charset="0"/>
              <a:ea typeface="Oswald Light"/>
              <a:cs typeface="Times New Roman" panose="02020603050405020304" pitchFamily="18" charset="0"/>
              <a:sym typeface="Oswald Light"/>
            </a:endParaRPr>
          </a:p>
        </p:txBody>
      </p:sp>
      <p:sp>
        <p:nvSpPr>
          <p:cNvPr id="162" name="Google Shape;162;p5"/>
          <p:cNvSpPr txBox="1">
            <a:spLocks noGrp="1"/>
          </p:cNvSpPr>
          <p:nvPr>
            <p:ph type="title"/>
          </p:nvPr>
        </p:nvSpPr>
        <p:spPr>
          <a:xfrm>
            <a:off x="2063565" y="286257"/>
            <a:ext cx="2156700" cy="8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00" b="1" dirty="0">
                <a:latin typeface="Times New Roman" panose="02020603050405020304" pitchFamily="18" charset="0"/>
                <a:ea typeface="Impact"/>
                <a:cs typeface="Times New Roman" panose="02020603050405020304" pitchFamily="18" charset="0"/>
                <a:sym typeface="Impact"/>
              </a:rPr>
              <a:t> </a:t>
            </a:r>
            <a:endParaRPr sz="3200" b="1" dirty="0">
              <a:latin typeface="Times New Roman" panose="02020603050405020304" pitchFamily="18" charset="0"/>
              <a:ea typeface="Impact"/>
              <a:cs typeface="Times New Roman" panose="02020603050405020304" pitchFamily="18" charset="0"/>
              <a:sym typeface="Impact"/>
            </a:endParaRPr>
          </a:p>
        </p:txBody>
      </p:sp>
      <p:sp>
        <p:nvSpPr>
          <p:cNvPr id="163" name="Google Shape;163;p5"/>
          <p:cNvSpPr txBox="1"/>
          <p:nvPr/>
        </p:nvSpPr>
        <p:spPr>
          <a:xfrm>
            <a:off x="2619576" y="1958027"/>
            <a:ext cx="6075249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34975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2B36"/>
              </a:buClr>
              <a:buSzPts val="1250"/>
              <a:buFont typeface="Arial" panose="020B0604020202020204" pitchFamily="34" charset="0"/>
              <a:buChar char="•"/>
            </a:pPr>
            <a:r>
              <a:rPr lang="en" b="0" i="0" u="none" strike="noStrike" cap="none" dirty="0">
                <a:solidFill>
                  <a:srgbClr val="362B36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We can test firewall rules, perform (spoofed) port scanning, test network performance using different protocols.</a:t>
            </a:r>
            <a:endParaRPr b="0" i="0" u="none" strike="noStrike" cap="none" dirty="0">
              <a:solidFill>
                <a:srgbClr val="362B36"/>
              </a:solidFill>
              <a:latin typeface="Times New Roman" panose="02020603050405020304" pitchFamily="18" charset="0"/>
              <a:ea typeface="Oswald Light"/>
              <a:cs typeface="Times New Roman" panose="02020603050405020304" pitchFamily="18" charset="0"/>
              <a:sym typeface="Oswald Light"/>
            </a:endParaRPr>
          </a:p>
          <a:p>
            <a:pPr marL="457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</a:pPr>
            <a:endParaRPr b="0" i="0" u="none" strike="noStrike" cap="none" dirty="0">
              <a:solidFill>
                <a:srgbClr val="362B36"/>
              </a:solidFill>
              <a:latin typeface="Times New Roman" panose="02020603050405020304" pitchFamily="18" charset="0"/>
              <a:ea typeface="Oswald Light"/>
              <a:cs typeface="Times New Roman" panose="02020603050405020304" pitchFamily="18" charset="0"/>
              <a:sym typeface="Oswald Light"/>
            </a:endParaRPr>
          </a:p>
          <a:p>
            <a:pPr marL="434975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2B36"/>
              </a:buClr>
              <a:buSzPts val="1250"/>
              <a:buFont typeface="Arial" panose="020B0604020202020204" pitchFamily="34" charset="0"/>
              <a:buChar char="•"/>
            </a:pPr>
            <a:r>
              <a:rPr lang="en" b="0" i="0" u="none" strike="noStrike" cap="none" dirty="0">
                <a:solidFill>
                  <a:srgbClr val="191919"/>
                </a:solidFill>
                <a:latin typeface="Times New Roman" panose="02020603050405020304" pitchFamily="18" charset="0"/>
                <a:ea typeface="Oswald Light"/>
                <a:cs typeface="Times New Roman" panose="02020603050405020304" pitchFamily="18" charset="0"/>
                <a:sym typeface="Oswald Light"/>
              </a:rPr>
              <a:t>It supports TCP, UDP, ICMP and RAW-IP protocols, has a traceroute mode, the ability to send files between a covered channel, and many other features.</a:t>
            </a:r>
            <a:endParaRPr b="0" i="0" u="none" strike="noStrike" cap="none" dirty="0">
              <a:solidFill>
                <a:srgbClr val="362B36"/>
              </a:solidFill>
              <a:latin typeface="Times New Roman" panose="02020603050405020304" pitchFamily="18" charset="0"/>
              <a:ea typeface="Oswald Light"/>
              <a:cs typeface="Times New Roman" panose="02020603050405020304" pitchFamily="18" charset="0"/>
              <a:sym typeface="Oswald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8D3C8D-CC07-B4F8-C3D9-1E049B504E9B}"/>
              </a:ext>
            </a:extLst>
          </p:cNvPr>
          <p:cNvSpPr txBox="1"/>
          <p:nvPr/>
        </p:nvSpPr>
        <p:spPr>
          <a:xfrm>
            <a:off x="2029524" y="305446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3200" b="1" dirty="0">
                <a:solidFill>
                  <a:srgbClr val="1F1C51"/>
                </a:solidFill>
                <a:latin typeface="Times New Roman" panose="02020603050405020304" pitchFamily="18" charset="0"/>
                <a:ea typeface="Bebas Neue"/>
                <a:cs typeface="Times New Roman" panose="02020603050405020304" pitchFamily="18" charset="0"/>
                <a:sym typeface="Bebas Neue"/>
              </a:rPr>
              <a:t> </a:t>
            </a:r>
            <a:r>
              <a:rPr lang="en" sz="3200" b="1" dirty="0">
                <a:solidFill>
                  <a:schemeClr val="accent4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Impact"/>
              </a:rPr>
              <a:t>H</a:t>
            </a:r>
            <a:r>
              <a:rPr lang="en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Impact"/>
              </a:rPr>
              <a:t>PING3</a:t>
            </a:r>
            <a:r>
              <a:rPr lang="en" sz="3200" b="1" dirty="0">
                <a:solidFill>
                  <a:srgbClr val="1F1C51"/>
                </a:solidFill>
                <a:latin typeface="Times New Roman" panose="02020603050405020304" pitchFamily="18" charset="0"/>
                <a:ea typeface="Bebas Neue"/>
                <a:cs typeface="Times New Roman" panose="02020603050405020304" pitchFamily="18" charset="0"/>
                <a:sym typeface="Bebas Neue"/>
              </a:rPr>
              <a:t> 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7F40A0-B895-8897-89BB-B622BA81D5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8867" y="3196885"/>
            <a:ext cx="1912786" cy="176799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643</TotalTime>
  <Words>599</Words>
  <Application>Microsoft Office PowerPoint</Application>
  <PresentationFormat>On-screen Show (16:9)</PresentationFormat>
  <Paragraphs>43</Paragraphs>
  <Slides>15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Oswald Medium</vt:lpstr>
      <vt:lpstr>Impact</vt:lpstr>
      <vt:lpstr>Times New Roman</vt:lpstr>
      <vt:lpstr>Oswald Light</vt:lpstr>
      <vt:lpstr>Trebuchet MS</vt:lpstr>
      <vt:lpstr>Arial</vt:lpstr>
      <vt:lpstr>Simple Light</vt:lpstr>
      <vt:lpstr>DDoS Attack Detection model</vt:lpstr>
      <vt:lpstr>WHY DDOS ATTACK AWARENESS IS IMPORTANT?</vt:lpstr>
      <vt:lpstr>ABSTRACT</vt:lpstr>
      <vt:lpstr>PROBLEM STATEMENT</vt:lpstr>
      <vt:lpstr>PowerPoint Presentation</vt:lpstr>
      <vt:lpstr>RANDOM FOREST CLASSIFIER</vt:lpstr>
      <vt:lpstr>PowerPoint Presentation</vt:lpstr>
      <vt:lpstr>VIRTUALIZATION </vt:lpstr>
      <vt:lpstr> </vt:lpstr>
      <vt:lpstr>WIRESHARK</vt:lpstr>
      <vt:lpstr>CIC FLOWMETER</vt:lpstr>
      <vt:lpstr>PowerPoint Presentation</vt:lpstr>
      <vt:lpstr>Results</vt:lpstr>
      <vt:lpstr>Results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DDoS Detection model</dc:title>
  <dc:creator>Neha Pawar</dc:creator>
  <cp:lastModifiedBy>Deep Pawar</cp:lastModifiedBy>
  <cp:revision>6</cp:revision>
  <dcterms:modified xsi:type="dcterms:W3CDTF">2024-04-17T21:12:17Z</dcterms:modified>
</cp:coreProperties>
</file>